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7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Methodology</a:t>
            </a:r>
            <a:r>
              <a:rPr lang="ru-RU" b="1" dirty="0"/>
              <a:t> </a:t>
            </a:r>
            <a:r>
              <a:rPr lang="ru-RU" b="1" dirty="0" err="1"/>
              <a:t>of</a:t>
            </a:r>
            <a:r>
              <a:rPr lang="ru-RU" b="1" dirty="0"/>
              <a:t> </a:t>
            </a:r>
            <a:r>
              <a:rPr lang="ru-RU" b="1" dirty="0" err="1"/>
              <a:t>pedagogical</a:t>
            </a:r>
            <a:r>
              <a:rPr lang="ru-RU" b="1" dirty="0"/>
              <a:t> </a:t>
            </a:r>
            <a:r>
              <a:rPr lang="ru-RU" b="1" dirty="0" err="1"/>
              <a:t>science</a:t>
            </a:r>
            <a:r>
              <a:rPr lang="ru-RU" b="1" dirty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82025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important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component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personality-oriented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learning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awareness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personality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its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formation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development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understanding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acceptance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responsibility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these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processes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knowledge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laws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its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development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possibilities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abilities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personal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self-improvement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growth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Methods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self-development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self-education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self-suggestion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self-criticism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self-esteem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self-control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self-responsibility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self-command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self-empowerment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self-affirmation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433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Petrovsky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V.A.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formulated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principles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personality-oriented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approach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learning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which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should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correspond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learning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variability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-use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different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models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training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Synthesis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intellect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affect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action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-the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use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methods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would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involve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learners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cognition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joint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action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emotional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development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world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.,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priority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start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-involving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trainee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activities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more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pleasant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him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closer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preferable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11058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classical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pedagogy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two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new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components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content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defined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experience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creative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activity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experience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emotional-willed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relations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surrounding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world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other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people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themselves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earlier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person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leaned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independent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life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experience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now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form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practically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its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bases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together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students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addition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cognitive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activity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assimilation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ZUN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transformed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into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vital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one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knowledge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becomes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alive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lived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9153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personality-oriented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approach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also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includes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individual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approach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taking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into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account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individual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characteristics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individual-physiological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genetic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national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psychologica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new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role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pedagogue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defined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facilitator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upbringing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pedagogue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does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dominate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but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indirectly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directs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activities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students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supports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communication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stimulates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approves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students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encourages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effective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behavior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diagnoses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corrects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inefficient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behaviour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1303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main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type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human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activity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which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played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decisive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role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development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human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properties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work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important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educator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teach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consciously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student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goal-setting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planning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activities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organization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regulation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self-analysis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performance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evaluation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also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necessary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form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internal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need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actively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positive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motive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activity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These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provisions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characterize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activity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approach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44373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Dialogue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polysubject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approach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):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personal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level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defend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one's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opinion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show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empathy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person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interpersonal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level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multi-dialogue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small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groups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5-7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people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specific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scientific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level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methodology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pedagogy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hermeneutic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approach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pedagogical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science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Understanding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texts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dialectical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result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collision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meanings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own-unfamiliar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" (M.M.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Bakhtin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0600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Competent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approach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appeared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60-70s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America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70s,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language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competences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were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explored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notion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communicative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competence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introduced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D.Himes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Professional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competence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personal-individual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competence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General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competencies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according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Bologna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Dublin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descriptors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7444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Concept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methodology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levels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methodology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pedagogy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Methodology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study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principles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construction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forms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methods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scientific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cognitive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activity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Yudin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singles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out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levels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methodological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knowledge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philosophical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general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scientific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concrete-scientific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technological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general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scientific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level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methodology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pedagogy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reflects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systemic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synergistic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approaches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115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known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any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object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phenomenon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considered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system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has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several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levels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organization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conceptual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level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system-forming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properties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structural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level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system-forming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relations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level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system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elements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static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system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structural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expresses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order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form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interconnection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components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2499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dynamic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system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functional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has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input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output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components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respectively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input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output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material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continuous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discrete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flow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category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pedagogical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system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considered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illustration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application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system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approach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pedagogical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science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Holistic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pedagogical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has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its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structure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coprocesses-education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upbringing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development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scientific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activity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structure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each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procedural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component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possible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single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out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universal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elements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goal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tasks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content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methods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means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forms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control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result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404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According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Babansky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Yu.K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these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elements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called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targeted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meaningful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organizational-activity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analytical-productive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synergetic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approach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continuation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systemic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approach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pedagogy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characterized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following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provisions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Each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structural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component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pedagogical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system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student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teacher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student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group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etc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.)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open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informational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system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exchanges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energy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information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environment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404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information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plays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key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role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synergetics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unlike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other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sciences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Unlike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natural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systems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social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systems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purely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informational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without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exchange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information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exist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Principles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synergetic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approach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subjectivity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cognizing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consciousness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complementarity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concept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complementarity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opposites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development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withdrawn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dialectic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),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556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but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through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mutual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complementation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compromise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combines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features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opposites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monologue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teacher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gives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way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dialogue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interaction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partnership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focused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freedom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developing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personality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openness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educational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educational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information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9922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3300" dirty="0" err="1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>
                <a:latin typeface="Times New Roman" pitchFamily="18" charset="0"/>
                <a:cs typeface="Times New Roman" pitchFamily="18" charset="0"/>
              </a:rPr>
              <a:t>known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>
                <a:latin typeface="Times New Roman" pitchFamily="18" charset="0"/>
                <a:cs typeface="Times New Roman" pitchFamily="18" charset="0"/>
              </a:rPr>
              <a:t>synergistic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>
                <a:latin typeface="Times New Roman" pitchFamily="18" charset="0"/>
                <a:cs typeface="Times New Roman" pitchFamily="18" charset="0"/>
              </a:rPr>
              <a:t>realized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>
                <a:latin typeface="Times New Roman" pitchFamily="18" charset="0"/>
                <a:cs typeface="Times New Roman" pitchFamily="18" charset="0"/>
              </a:rPr>
              <a:t>planes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>
                <a:latin typeface="Times New Roman" pitchFamily="18" charset="0"/>
                <a:cs typeface="Times New Roman" pitchFamily="18" charset="0"/>
              </a:rPr>
              <a:t>humanitarization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>
                <a:latin typeface="Times New Roman" pitchFamily="18" charset="0"/>
                <a:cs typeface="Times New Roman" pitchFamily="18" charset="0"/>
              </a:rPr>
              <a:t>ecologization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>
                <a:latin typeface="Times New Roman" pitchFamily="18" charset="0"/>
                <a:cs typeface="Times New Roman" pitchFamily="18" charset="0"/>
              </a:rPr>
              <a:t>content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3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>
                <a:latin typeface="Times New Roman" pitchFamily="18" charset="0"/>
                <a:cs typeface="Times New Roman" pitchFamily="18" charset="0"/>
              </a:rPr>
              <a:t>integration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>
                <a:latin typeface="Times New Roman" pitchFamily="18" charset="0"/>
                <a:cs typeface="Times New Roman" pitchFamily="18" charset="0"/>
              </a:rPr>
              <a:t>natural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>
                <a:latin typeface="Times New Roman" pitchFamily="18" charset="0"/>
                <a:cs typeface="Times New Roman" pitchFamily="18" charset="0"/>
              </a:rPr>
              <a:t>humanitarian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>
                <a:latin typeface="Times New Roman" pitchFamily="18" charset="0"/>
                <a:cs typeface="Times New Roman" pitchFamily="18" charset="0"/>
              </a:rPr>
              <a:t>cultures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>
                <a:latin typeface="Times New Roman" pitchFamily="18" charset="0"/>
                <a:cs typeface="Times New Roman" pitchFamily="18" charset="0"/>
              </a:rPr>
              <a:t>disciplines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>
                <a:latin typeface="Times New Roman" pitchFamily="18" charset="0"/>
                <a:cs typeface="Times New Roman" pitchFamily="18" charset="0"/>
              </a:rPr>
              <a:t>higher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3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>
                <a:latin typeface="Times New Roman" pitchFamily="18" charset="0"/>
                <a:cs typeface="Times New Roman" pitchFamily="18" charset="0"/>
              </a:rPr>
              <a:t>value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>
                <a:latin typeface="Times New Roman" pitchFamily="18" charset="0"/>
                <a:cs typeface="Times New Roman" pitchFamily="18" charset="0"/>
              </a:rPr>
              <a:t>relations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>
                <a:latin typeface="Times New Roman" pitchFamily="18" charset="0"/>
                <a:cs typeface="Times New Roman" pitchFamily="18" charset="0"/>
              </a:rPr>
              <a:t>world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>
                <a:latin typeface="Times New Roman" pitchFamily="18" charset="0"/>
                <a:cs typeface="Times New Roman" pitchFamily="18" charset="0"/>
              </a:rPr>
              <a:t>around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>
                <a:latin typeface="Times New Roman" pitchFamily="18" charset="0"/>
                <a:cs typeface="Times New Roman" pitchFamily="18" charset="0"/>
              </a:rPr>
              <a:t>them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>
                <a:latin typeface="Times New Roman" pitchFamily="18" charset="0"/>
                <a:cs typeface="Times New Roman" pitchFamily="18" charset="0"/>
              </a:rPr>
              <a:t>formation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ru-RU" sz="3300" dirty="0" err="1">
                <a:latin typeface="Times New Roman" pitchFamily="18" charset="0"/>
                <a:cs typeface="Times New Roman" pitchFamily="18" charset="0"/>
              </a:rPr>
              <a:t>new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>
                <a:latin typeface="Times New Roman" pitchFamily="18" charset="0"/>
                <a:cs typeface="Times New Roman" pitchFamily="18" charset="0"/>
              </a:rPr>
              <a:t>style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>
                <a:latin typeface="Times New Roman" pitchFamily="18" charset="0"/>
                <a:cs typeface="Times New Roman" pitchFamily="18" charset="0"/>
              </a:rPr>
              <a:t>scientific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>
                <a:latin typeface="Times New Roman" pitchFamily="18" charset="0"/>
                <a:cs typeface="Times New Roman" pitchFamily="18" charset="0"/>
              </a:rPr>
              <a:t>thinking-nonlinear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>
                <a:latin typeface="Times New Roman" pitchFamily="18" charset="0"/>
                <a:cs typeface="Times New Roman" pitchFamily="18" charset="0"/>
              </a:rPr>
              <a:t>thinking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3300" dirty="0">
                <a:latin typeface="Times New Roman" pitchFamily="18" charset="0"/>
                <a:cs typeface="Times New Roman" pitchFamily="18" charset="0"/>
              </a:rPr>
            </a:b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3300" i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3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i="1" dirty="0" err="1">
                <a:latin typeface="Times New Roman" pitchFamily="18" charset="0"/>
                <a:cs typeface="Times New Roman" pitchFamily="18" charset="0"/>
              </a:rPr>
              <a:t>basis</a:t>
            </a:r>
            <a:r>
              <a:rPr lang="ru-RU" sz="3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i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3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i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3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i="1" dirty="0" err="1">
                <a:latin typeface="Times New Roman" pitchFamily="18" charset="0"/>
                <a:cs typeface="Times New Roman" pitchFamily="18" charset="0"/>
              </a:rPr>
              <a:t>methodology</a:t>
            </a:r>
            <a:r>
              <a:rPr lang="ru-RU" sz="3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i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3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i="1" dirty="0" err="1">
                <a:latin typeface="Times New Roman" pitchFamily="18" charset="0"/>
                <a:cs typeface="Times New Roman" pitchFamily="18" charset="0"/>
              </a:rPr>
              <a:t>humanistic</a:t>
            </a:r>
            <a:r>
              <a:rPr lang="ru-RU" sz="3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i="1" dirty="0" err="1">
                <a:latin typeface="Times New Roman" pitchFamily="18" charset="0"/>
                <a:cs typeface="Times New Roman" pitchFamily="18" charset="0"/>
              </a:rPr>
              <a:t>pedagogy</a:t>
            </a:r>
            <a:r>
              <a:rPr lang="ru-RU" sz="3300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300" dirty="0">
                <a:latin typeface="Times New Roman" pitchFamily="18" charset="0"/>
                <a:cs typeface="Times New Roman" pitchFamily="18" charset="0"/>
              </a:rPr>
            </a:br>
            <a:r>
              <a:rPr lang="ru-RU" sz="3300" dirty="0" err="1">
                <a:latin typeface="Times New Roman" pitchFamily="18" charset="0"/>
                <a:cs typeface="Times New Roman" pitchFamily="18" charset="0"/>
              </a:rPr>
              <a:t>Personality-oriented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300" dirty="0" err="1">
                <a:latin typeface="Times New Roman" pitchFamily="18" charset="0"/>
                <a:cs typeface="Times New Roman" pitchFamily="18" charset="0"/>
              </a:rPr>
              <a:t>action-oriented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>
                <a:latin typeface="Times New Roman" pitchFamily="18" charset="0"/>
                <a:cs typeface="Times New Roman" pitchFamily="18" charset="0"/>
              </a:rPr>
              <a:t>dialogical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>
                <a:latin typeface="Times New Roman" pitchFamily="18" charset="0"/>
                <a:cs typeface="Times New Roman" pitchFamily="18" charset="0"/>
              </a:rPr>
              <a:t>approaches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>
                <a:latin typeface="Times New Roman" pitchFamily="18" charset="0"/>
                <a:cs typeface="Times New Roman" pitchFamily="18" charset="0"/>
              </a:rPr>
              <a:t>determine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>
                <a:latin typeface="Times New Roman" pitchFamily="18" charset="0"/>
                <a:cs typeface="Times New Roman" pitchFamily="18" charset="0"/>
              </a:rPr>
              <a:t>methodology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>
                <a:latin typeface="Times New Roman" pitchFamily="18" charset="0"/>
                <a:cs typeface="Times New Roman" pitchFamily="18" charset="0"/>
              </a:rPr>
              <a:t>humanistic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>
                <a:latin typeface="Times New Roman" pitchFamily="18" charset="0"/>
                <a:cs typeface="Times New Roman" pitchFamily="18" charset="0"/>
              </a:rPr>
              <a:t>pedagogy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9497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personal-oriented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approach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theory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personal-oriented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learning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manifestation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implementation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humanization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emerged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basis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personal-developmental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training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pedagogue-innovators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determines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awareness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goals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results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development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learner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assumes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activity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trainee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personality-personality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child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educatee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student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center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personal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oriented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theory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4555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612</Words>
  <Application>Microsoft Office PowerPoint</Application>
  <PresentationFormat>Экран (4:3)</PresentationFormat>
  <Paragraphs>23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Methodology of pedagogical science.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The personal-oriented approach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Competent approach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Methodology of pedagogical science.</dc:title>
  <dc:creator>Admin</dc:creator>
  <cp:lastModifiedBy>Admin</cp:lastModifiedBy>
  <cp:revision>5</cp:revision>
  <dcterms:created xsi:type="dcterms:W3CDTF">2018-02-01T16:27:06Z</dcterms:created>
  <dcterms:modified xsi:type="dcterms:W3CDTF">2018-02-04T14:20:39Z</dcterms:modified>
</cp:coreProperties>
</file>